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1"/>
  </p:notesMasterIdLst>
  <p:sldIdLst>
    <p:sldId id="281" r:id="rId2"/>
    <p:sldId id="257" r:id="rId3"/>
    <p:sldId id="259" r:id="rId4"/>
    <p:sldId id="282" r:id="rId5"/>
    <p:sldId id="283" r:id="rId6"/>
    <p:sldId id="284" r:id="rId7"/>
    <p:sldId id="285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87" r:id="rId19"/>
    <p:sldId id="279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333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70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F497D3-3F94-42DB-AAC1-71C8B4316663}" type="datetimeFigureOut">
              <a:rPr lang="ru-RU" smtClean="0"/>
              <a:t>24.09.2025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C0A22C-D9EC-4067-A732-2158F12F73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98522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0A22C-D9EC-4067-A732-2158F12F7317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12497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D6348-B291-49EF-8BBE-317992A79E09}" type="datetime1">
              <a:rPr lang="ru-RU" smtClean="0"/>
              <a:t>24.09.2025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8661C-A711-48F9-9FB6-CBD17D1AB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45446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54855-3910-4ECB-8A7E-158A7CAC0FC5}" type="datetime1">
              <a:rPr lang="ru-RU" smtClean="0"/>
              <a:t>24.09.2025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8661C-A711-48F9-9FB6-CBD17D1AB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09730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9FFEA-2C06-4EEE-A8FC-50622A397CBF}" type="datetime1">
              <a:rPr lang="ru-RU" smtClean="0"/>
              <a:t>24.09.2025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8661C-A711-48F9-9FB6-CBD17D1AB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85357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4DDB6-A510-4A52-9D4C-9A53A3FCC9BD}" type="datetime1">
              <a:rPr lang="ru-RU" smtClean="0"/>
              <a:t>24.09.2025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8661C-A711-48F9-9FB6-CBD17D1AB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59636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90570-0339-4E13-A9A7-8B421B7A2DD8}" type="datetime1">
              <a:rPr lang="ru-RU" smtClean="0"/>
              <a:t>24.09.2025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8661C-A711-48F9-9FB6-CBD17D1AB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3830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2BD1E-021E-4CC5-9ECC-E8FD8EFFFFD8}" type="datetime1">
              <a:rPr lang="ru-RU" smtClean="0"/>
              <a:t>24.09.2025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8661C-A711-48F9-9FB6-CBD17D1AB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9735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85176-6B62-443F-AF35-71711735A693}" type="datetime1">
              <a:rPr lang="ru-RU" smtClean="0"/>
              <a:t>24.09.2025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8661C-A711-48F9-9FB6-CBD17D1AB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24033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F8B23-F3BE-4B11-B551-FBD3F365358D}" type="datetime1">
              <a:rPr lang="ru-RU" smtClean="0"/>
              <a:t>24.09.2025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8661C-A711-48F9-9FB6-CBD17D1AB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83571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BA94B-8F2F-4CCD-88AF-18CA29708EED}" type="datetime1">
              <a:rPr lang="ru-RU" smtClean="0"/>
              <a:t>24.09.2025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8661C-A711-48F9-9FB6-CBD17D1AB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11170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B0466-11D6-47D2-939A-1695F5A3FCC6}" type="datetime1">
              <a:rPr lang="ru-RU" smtClean="0"/>
              <a:t>24.09.2025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8661C-A711-48F9-9FB6-CBD17D1AB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91978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FF0C6-ED5D-49EE-A735-1AA7721932D8}" type="datetime1">
              <a:rPr lang="ru-RU" smtClean="0"/>
              <a:t>24.09.2025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8661C-A711-48F9-9FB6-CBD17D1AB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7006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ED8C07-699A-4AAA-B556-20D2CC0E34FD}" type="datetime1">
              <a:rPr lang="ru-RU" smtClean="0"/>
              <a:t>24.09.2025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D8661C-A711-48F9-9FB6-CBD17D1AB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9289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emf"/><Relationship Id="rId4" Type="http://schemas.openxmlformats.org/officeDocument/2006/relationships/oleObject" Target="../embeddings/oleObject6.bin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2"/>
          <p:cNvSpPr>
            <a:spLocks noChangeArrowheads="1"/>
          </p:cNvSpPr>
          <p:nvPr/>
        </p:nvSpPr>
        <p:spPr bwMode="auto">
          <a:xfrm>
            <a:off x="2413083" y="283258"/>
            <a:ext cx="684642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 sz="2000" b="1" dirty="0"/>
              <a:t>ə</a:t>
            </a:r>
            <a:r>
              <a:rPr lang="ru-RU" altLang="ru-RU" sz="2000" b="1" dirty="0"/>
              <a:t>л-</a:t>
            </a:r>
            <a:r>
              <a:rPr lang="ru-RU" altLang="ru-RU" sz="2000" b="1" dirty="0" err="1"/>
              <a:t>Фараби</a:t>
            </a:r>
            <a:r>
              <a:rPr lang="ru-RU" altLang="ru-RU" sz="2000" b="1" dirty="0"/>
              <a:t> </a:t>
            </a:r>
            <a:r>
              <a:rPr lang="ru-RU" altLang="ru-RU" sz="2000" b="1" dirty="0" err="1"/>
              <a:t>атындағы</a:t>
            </a:r>
            <a:r>
              <a:rPr lang="ru-RU" altLang="ru-RU" sz="2000" b="1" dirty="0"/>
              <a:t> </a:t>
            </a:r>
            <a:r>
              <a:rPr lang="ru-RU" altLang="ru-RU" sz="2000" b="1" dirty="0" err="1"/>
              <a:t>Қазақ</a:t>
            </a:r>
            <a:r>
              <a:rPr lang="ru-RU" altLang="ru-RU" sz="2000" b="1" dirty="0"/>
              <a:t> </a:t>
            </a:r>
            <a:r>
              <a:rPr lang="ru-RU" altLang="ru-RU" sz="2000" b="1" dirty="0" err="1"/>
              <a:t>Ұлттық</a:t>
            </a:r>
            <a:r>
              <a:rPr lang="ru-RU" altLang="ru-RU" sz="2000" b="1" dirty="0"/>
              <a:t> </a:t>
            </a:r>
            <a:r>
              <a:rPr lang="ru-RU" altLang="ru-RU" sz="2000" b="1" dirty="0" err="1"/>
              <a:t>Университеті</a:t>
            </a:r>
            <a:endParaRPr lang="ru-RU" altLang="ru-RU" sz="2000" b="1" dirty="0"/>
          </a:p>
          <a:p>
            <a:pPr algn="ctr" eaLnBrk="1" hangingPunct="1"/>
            <a:r>
              <a:rPr lang="ru-RU" altLang="ru-RU" sz="2000" b="1" dirty="0"/>
              <a:t>Химия </a:t>
            </a:r>
            <a:r>
              <a:rPr lang="ru-RU" altLang="ru-RU" sz="2000" b="1" dirty="0" err="1"/>
              <a:t>жəне</a:t>
            </a:r>
            <a:r>
              <a:rPr lang="ru-RU" altLang="ru-RU" sz="2000" b="1" dirty="0"/>
              <a:t> </a:t>
            </a:r>
            <a:r>
              <a:rPr lang="ru-RU" altLang="ru-RU" sz="2000" b="1" dirty="0" err="1"/>
              <a:t>химиялық</a:t>
            </a:r>
            <a:r>
              <a:rPr lang="ru-RU" altLang="ru-RU" sz="2000" b="1" dirty="0"/>
              <a:t> технология </a:t>
            </a:r>
            <a:r>
              <a:rPr lang="ru-RU" altLang="ru-RU" sz="2000" b="1" dirty="0" err="1"/>
              <a:t>факультеті</a:t>
            </a:r>
            <a:endParaRPr lang="ru-RU" altLang="ru-RU" sz="2000" dirty="0"/>
          </a:p>
        </p:txBody>
      </p:sp>
      <p:sp>
        <p:nvSpPr>
          <p:cNvPr id="7" name="Google Shape;54;p13"/>
          <p:cNvSpPr txBox="1">
            <a:spLocks/>
          </p:cNvSpPr>
          <p:nvPr/>
        </p:nvSpPr>
        <p:spPr>
          <a:xfrm>
            <a:off x="1191751" y="2652706"/>
            <a:ext cx="9607429" cy="139541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ct val="0"/>
              </a:spcAft>
            </a:pPr>
            <a:r>
              <a:rPr lang="ru-RU" altLang="ru-RU" sz="2800" b="1" dirty="0" err="1">
                <a:solidFill>
                  <a:srgbClr val="FF0000"/>
                </a:solidFill>
                <a:latin typeface="+mn-lt"/>
                <a:cs typeface="Calibri" panose="020F0502020204030204" pitchFamily="34" charset="0"/>
                <a:sym typeface="Times New Roman" panose="02020603050405020304" pitchFamily="18" charset="0"/>
              </a:rPr>
              <a:t>Оксидоредуктазалар</a:t>
            </a:r>
            <a:r>
              <a:rPr lang="ru-RU" altLang="ru-RU" sz="2800" b="1" dirty="0">
                <a:solidFill>
                  <a:srgbClr val="FF0000"/>
                </a:solidFill>
                <a:latin typeface="+mn-lt"/>
                <a:cs typeface="Calibri" panose="020F0502020204030204" pitchFamily="34" charset="0"/>
                <a:sym typeface="Times New Roman" panose="02020603050405020304" pitchFamily="18" charset="0"/>
              </a:rPr>
              <a:t>: </a:t>
            </a:r>
            <a:r>
              <a:rPr lang="kk-KZ" sz="2800" b="1" dirty="0">
                <a:solidFill>
                  <a:srgbClr val="FF0000"/>
                </a:solidFill>
                <a:latin typeface="+mn-lt"/>
              </a:rPr>
              <a:t>өкілдері,   құрылысы, ролі.</a:t>
            </a:r>
            <a:endParaRPr lang="ru-RU" altLang="ru-RU" sz="2800" b="1" dirty="0">
              <a:solidFill>
                <a:srgbClr val="FF0000"/>
              </a:solidFill>
              <a:latin typeface="+mn-lt"/>
              <a:cs typeface="Calibri" panose="020F0502020204030204" pitchFamily="34" charset="0"/>
              <a:sym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824317" y="1942968"/>
            <a:ext cx="23306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400" b="1" dirty="0">
                <a:latin typeface="Calibri" panose="020F0502020204030204" pitchFamily="34" charset="0"/>
                <a:cs typeface="Calibri" panose="020F0502020204030204" pitchFamily="34" charset="0"/>
              </a:rPr>
              <a:t>ДӘРІС  №</a:t>
            </a:r>
            <a:r>
              <a:rPr lang="en-US" altLang="ru-RU" sz="2400" b="1" dirty="0">
                <a:latin typeface="Calibri" panose="020F0502020204030204" pitchFamily="34" charset="0"/>
                <a:cs typeface="Calibri" panose="020F0502020204030204" pitchFamily="34" charset="0"/>
              </a:rPr>
              <a:t> 5</a:t>
            </a:r>
            <a:endParaRPr lang="ru-RU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343932" y="4757856"/>
            <a:ext cx="71983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24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Дәріс</a:t>
            </a:r>
            <a:r>
              <a:rPr lang="ru-RU" altLang="ru-RU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24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оқыған</a:t>
            </a:r>
            <a:r>
              <a:rPr lang="ru-RU" altLang="ru-RU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ru-RU" altLang="ru-RU" sz="24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х.ғ.к</a:t>
            </a:r>
            <a:r>
              <a:rPr lang="ru-RU" altLang="ru-RU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ru-RU" altLang="ru-RU" sz="24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Берғанаева</a:t>
            </a:r>
            <a:r>
              <a:rPr lang="ru-RU" altLang="ru-RU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24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Гүлзат</a:t>
            </a:r>
            <a:r>
              <a:rPr lang="ru-RU" altLang="ru-RU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24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Ерғазықызы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19683" y="105155"/>
            <a:ext cx="1226819" cy="1351788"/>
          </a:xfrm>
          <a:prstGeom prst="rect">
            <a:avLst/>
          </a:prstGeom>
        </p:spPr>
      </p:pic>
      <p:pic>
        <p:nvPicPr>
          <p:cNvPr id="10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156814" y="127727"/>
            <a:ext cx="1284731" cy="1284732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8661C-A711-48F9-9FB6-CBD17D1ABA83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39676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rcRect l="1732" r="7258" b="61710"/>
          <a:stretch>
            <a:fillRect/>
          </a:stretch>
        </p:blipFill>
        <p:spPr>
          <a:xfrm>
            <a:off x="564775" y="297849"/>
            <a:ext cx="8543365" cy="1853680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8661C-A711-48F9-9FB6-CBD17D1ABA83}" type="slidenum">
              <a:rPr lang="ru-RU" smtClean="0"/>
              <a:t>10</a:t>
            </a:fld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E8939C-081D-9A00-586A-FDAC1BF494AE}"/>
              </a:ext>
            </a:extLst>
          </p:cNvPr>
          <p:cNvSpPr txBox="1"/>
          <p:nvPr/>
        </p:nvSpPr>
        <p:spPr>
          <a:xfrm>
            <a:off x="950259" y="3112585"/>
            <a:ext cx="8032376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None/>
            </a:pPr>
            <a:br>
              <a:rPr lang="ru-RU" dirty="0"/>
            </a:br>
            <a:r>
              <a:rPr lang="ru-RU" dirty="0"/>
              <a:t>ФП </a:t>
            </a:r>
            <a:r>
              <a:rPr lang="ru-RU" dirty="0" err="1"/>
              <a:t>тотықсызданғанда</a:t>
            </a:r>
            <a:r>
              <a:rPr lang="ru-RU" dirty="0"/>
              <a:t> </a:t>
            </a:r>
            <a:r>
              <a:rPr lang="ru-RU" i="1" dirty="0" err="1">
                <a:solidFill>
                  <a:srgbClr val="C00000"/>
                </a:solidFill>
              </a:rPr>
              <a:t>диметилизооаллоксазин</a:t>
            </a:r>
            <a:r>
              <a:rPr lang="ru-RU" dirty="0"/>
              <a:t> </a:t>
            </a:r>
            <a:r>
              <a:rPr lang="ru-RU" dirty="0" err="1"/>
              <a:t>сақинасындағы</a:t>
            </a:r>
            <a:r>
              <a:rPr lang="ru-RU" dirty="0"/>
              <a:t> </a:t>
            </a:r>
            <a:r>
              <a:rPr lang="ru-RU" dirty="0" err="1"/>
              <a:t>екі</a:t>
            </a:r>
            <a:r>
              <a:rPr lang="ru-RU" dirty="0"/>
              <a:t> </a:t>
            </a:r>
            <a:r>
              <a:rPr lang="ru-RU" dirty="0" err="1"/>
              <a:t>қос</a:t>
            </a:r>
            <a:r>
              <a:rPr lang="ru-RU" dirty="0"/>
              <a:t> </a:t>
            </a:r>
            <a:r>
              <a:rPr lang="ru-RU" dirty="0" err="1"/>
              <a:t>байланыстың</a:t>
            </a:r>
            <a:r>
              <a:rPr lang="ru-RU" dirty="0"/>
              <a:t> </a:t>
            </a:r>
            <a:r>
              <a:rPr lang="ru-RU" dirty="0" err="1"/>
              <a:t>орнына</a:t>
            </a:r>
            <a:r>
              <a:rPr lang="ru-RU" dirty="0"/>
              <a:t> </a:t>
            </a:r>
            <a:r>
              <a:rPr lang="ru-RU" dirty="0" err="1"/>
              <a:t>бір</a:t>
            </a:r>
            <a:r>
              <a:rPr lang="ru-RU" dirty="0"/>
              <a:t> </a:t>
            </a:r>
            <a:r>
              <a:rPr lang="ru-RU" dirty="0" err="1"/>
              <a:t>қос</a:t>
            </a:r>
            <a:r>
              <a:rPr lang="ru-RU" dirty="0"/>
              <a:t> </a:t>
            </a:r>
            <a:r>
              <a:rPr lang="ru-RU" dirty="0" err="1"/>
              <a:t>байланыс</a:t>
            </a:r>
            <a:r>
              <a:rPr lang="ru-RU" dirty="0"/>
              <a:t> </a:t>
            </a:r>
            <a:r>
              <a:rPr lang="ru-RU" dirty="0" err="1"/>
              <a:t>түзіледі</a:t>
            </a:r>
            <a:r>
              <a:rPr lang="ru-RU" dirty="0"/>
              <a:t>. </a:t>
            </a:r>
            <a:r>
              <a:rPr lang="ru-RU" dirty="0" err="1"/>
              <a:t>Соның</a:t>
            </a:r>
            <a:r>
              <a:rPr lang="ru-RU" dirty="0"/>
              <a:t> </a:t>
            </a:r>
            <a:r>
              <a:rPr lang="ru-RU" dirty="0" err="1"/>
              <a:t>нәтижесінде</a:t>
            </a:r>
            <a:r>
              <a:rPr lang="ru-RU" dirty="0"/>
              <a:t> 1-ші </a:t>
            </a:r>
            <a:r>
              <a:rPr lang="ru-RU" dirty="0" err="1"/>
              <a:t>және</a:t>
            </a:r>
            <a:r>
              <a:rPr lang="ru-RU" dirty="0"/>
              <a:t> 10-шы </a:t>
            </a:r>
            <a:r>
              <a:rPr lang="ru-RU" dirty="0" err="1"/>
              <a:t>орындардағы</a:t>
            </a:r>
            <a:r>
              <a:rPr lang="ru-RU" dirty="0"/>
              <a:t> </a:t>
            </a:r>
            <a:r>
              <a:rPr lang="ru-RU" dirty="0" err="1"/>
              <a:t>азотқа</a:t>
            </a:r>
            <a:r>
              <a:rPr lang="ru-RU" dirty="0"/>
              <a:t> </a:t>
            </a:r>
            <a:r>
              <a:rPr lang="ru-RU" dirty="0" err="1"/>
              <a:t>сутек</a:t>
            </a:r>
            <a:r>
              <a:rPr lang="ru-RU" dirty="0"/>
              <a:t> </a:t>
            </a:r>
            <a:r>
              <a:rPr lang="ru-RU" dirty="0" err="1"/>
              <a:t>атомдары</a:t>
            </a:r>
            <a:r>
              <a:rPr lang="ru-RU" dirty="0"/>
              <a:t> </a:t>
            </a:r>
            <a:r>
              <a:rPr lang="ru-RU" dirty="0" err="1"/>
              <a:t>байланысады</a:t>
            </a:r>
            <a:r>
              <a:rPr lang="ru-RU" dirty="0"/>
              <a:t>. </a:t>
            </a:r>
            <a:r>
              <a:rPr lang="ru-RU" dirty="0" err="1"/>
              <a:t>Тотықсызданған</a:t>
            </a:r>
            <a:r>
              <a:rPr lang="ru-RU" dirty="0"/>
              <a:t> ФП убихинон </a:t>
            </a:r>
            <a:r>
              <a:rPr lang="ru-RU" dirty="0" err="1"/>
              <a:t>арқылы</a:t>
            </a:r>
            <a:r>
              <a:rPr lang="ru-RU" dirty="0"/>
              <a:t> </a:t>
            </a:r>
            <a:r>
              <a:rPr lang="ru-RU" dirty="0" err="1"/>
              <a:t>тотығады</a:t>
            </a:r>
            <a:r>
              <a:rPr lang="ru-RU" dirty="0"/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D426108-7496-DFEF-E9D5-7B70A8F64A3A}"/>
              </a:ext>
            </a:extLst>
          </p:cNvPr>
          <p:cNvSpPr txBox="1"/>
          <p:nvPr/>
        </p:nvSpPr>
        <p:spPr>
          <a:xfrm>
            <a:off x="1362635" y="2222357"/>
            <a:ext cx="237564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 err="1"/>
              <a:t>Тотыққан</a:t>
            </a:r>
            <a:r>
              <a:rPr lang="ru-RU" b="1" dirty="0"/>
              <a:t> (</a:t>
            </a:r>
            <a:r>
              <a:rPr lang="ru-RU" b="1" dirty="0" err="1"/>
              <a:t>сары</a:t>
            </a:r>
            <a:r>
              <a:rPr lang="ru-RU" b="1" dirty="0"/>
              <a:t>)</a:t>
            </a:r>
            <a:r>
              <a:rPr lang="ru-RU" dirty="0"/>
              <a:t> – ФП</a:t>
            </a:r>
            <a:endParaRPr lang="ru-KZ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2F83E34-ABE3-003E-B8CA-96BDB6E35DA6}"/>
              </a:ext>
            </a:extLst>
          </p:cNvPr>
          <p:cNvSpPr txBox="1"/>
          <p:nvPr/>
        </p:nvSpPr>
        <p:spPr>
          <a:xfrm>
            <a:off x="5916706" y="2222357"/>
            <a:ext cx="334383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b="1" dirty="0" err="1"/>
              <a:t>Тотықсызданған</a:t>
            </a:r>
            <a:r>
              <a:rPr lang="ru-RU" b="1" dirty="0"/>
              <a:t> (</a:t>
            </a:r>
            <a:r>
              <a:rPr lang="ru-RU" b="1" dirty="0" err="1"/>
              <a:t>түссіз</a:t>
            </a:r>
            <a:r>
              <a:rPr lang="ru-RU" b="1" dirty="0"/>
              <a:t>)</a:t>
            </a:r>
            <a:r>
              <a:rPr lang="ru-RU" dirty="0"/>
              <a:t> – ФПН₂</a:t>
            </a:r>
          </a:p>
        </p:txBody>
      </p:sp>
    </p:spTree>
    <p:extLst>
      <p:ext uri="{BB962C8B-B14F-4D97-AF65-F5344CB8AC3E}">
        <p14:creationId xmlns:p14="http://schemas.microsoft.com/office/powerpoint/2010/main" val="36081369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788" y="333348"/>
            <a:ext cx="9495240" cy="5871510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8661C-A711-48F9-9FB6-CBD17D1ABA83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71461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579" y="289248"/>
            <a:ext cx="9553828" cy="6111551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8661C-A711-48F9-9FB6-CBD17D1ABA83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70530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b="18797"/>
          <a:stretch/>
        </p:blipFill>
        <p:spPr>
          <a:xfrm>
            <a:off x="279822" y="837633"/>
            <a:ext cx="11392630" cy="523322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635249" y="261842"/>
            <a:ext cx="629935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k-KZ" sz="2400" b="1" dirty="0">
                <a:ln w="0"/>
                <a:solidFill>
                  <a:srgbClr val="FF0000"/>
                </a:solidFill>
              </a:rPr>
              <a:t>Цитохром ферменттерінің коферменттерінің </a:t>
            </a:r>
          </a:p>
          <a:p>
            <a:pPr algn="ctr"/>
            <a:r>
              <a:rPr lang="kk-KZ" sz="2400" b="1" dirty="0">
                <a:ln w="0"/>
                <a:solidFill>
                  <a:srgbClr val="FF0000"/>
                </a:solidFill>
              </a:rPr>
              <a:t>(гемдерінің) формулалары</a:t>
            </a:r>
            <a:endParaRPr lang="ru-RU" sz="2400" b="1" dirty="0">
              <a:ln w="0"/>
              <a:solidFill>
                <a:srgbClr val="FF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8661C-A711-48F9-9FB6-CBD17D1ABA83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86291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rcRect l="55231" t="4528" r="4027" b="6955"/>
          <a:stretch>
            <a:fillRect/>
          </a:stretch>
        </p:blipFill>
        <p:spPr>
          <a:xfrm>
            <a:off x="5961530" y="313765"/>
            <a:ext cx="4213411" cy="5676531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8661C-A711-48F9-9FB6-CBD17D1ABA83}" type="slidenum">
              <a:rPr lang="ru-RU" smtClean="0"/>
              <a:t>14</a:t>
            </a:fld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DF88D4D-88F7-60F9-B1C9-229AF8CAAA0D}"/>
              </a:ext>
            </a:extLst>
          </p:cNvPr>
          <p:cNvSpPr txBox="1"/>
          <p:nvPr/>
        </p:nvSpPr>
        <p:spPr>
          <a:xfrm>
            <a:off x="878541" y="654425"/>
            <a:ext cx="4509247" cy="48628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  <a:buNone/>
            </a:pPr>
            <a:r>
              <a:rPr lang="ru-RU" b="1" dirty="0" err="1">
                <a:solidFill>
                  <a:schemeClr val="accent1">
                    <a:lumMod val="50000"/>
                  </a:schemeClr>
                </a:solidFill>
              </a:rPr>
              <a:t>Маңызы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: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</a:rPr>
              <a:t>электрондарды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</a:rPr>
              <a:t>тотықсызданған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</a:rPr>
              <a:t>убихиноннан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</a:rPr>
              <a:t>оттекке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</a:rPr>
              <a:t>тасымалдау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  <a:p>
            <a:pPr algn="just">
              <a:spcAft>
                <a:spcPts val="1200"/>
              </a:spcAft>
              <a:buNone/>
            </a:pPr>
            <a:r>
              <a:rPr lang="ru-RU" dirty="0" err="1"/>
              <a:t>Цитохромдар</a:t>
            </a:r>
            <a:r>
              <a:rPr lang="ru-RU" dirty="0"/>
              <a:t> </a:t>
            </a:r>
            <a:r>
              <a:rPr lang="en-US" dirty="0"/>
              <a:t>ē-</a:t>
            </a:r>
            <a:r>
              <a:rPr lang="ru-RU" dirty="0" err="1"/>
              <a:t>ды</a:t>
            </a:r>
            <a:r>
              <a:rPr lang="ru-RU" dirty="0"/>
              <a:t> </a:t>
            </a:r>
            <a:r>
              <a:rPr lang="ru-RU" dirty="0" err="1"/>
              <a:t>тасымалдайтын</a:t>
            </a:r>
            <a:r>
              <a:rPr lang="ru-RU" dirty="0"/>
              <a:t> </a:t>
            </a:r>
            <a:r>
              <a:rPr lang="ru-RU" dirty="0" err="1"/>
              <a:t>тізбек</a:t>
            </a:r>
            <a:r>
              <a:rPr lang="ru-RU" dirty="0"/>
              <a:t> </a:t>
            </a:r>
            <a:r>
              <a:rPr lang="ru-RU" dirty="0" err="1"/>
              <a:t>түзеді</a:t>
            </a:r>
            <a:r>
              <a:rPr lang="ru-RU" dirty="0"/>
              <a:t>:</a:t>
            </a:r>
          </a:p>
          <a:p>
            <a:pPr algn="just">
              <a:spcAft>
                <a:spcPts val="1200"/>
              </a:spcAft>
              <a:buNone/>
            </a:pPr>
            <a:r>
              <a:rPr lang="ru-RU" b="1" dirty="0" err="1"/>
              <a:t>Цх</a:t>
            </a:r>
            <a:r>
              <a:rPr lang="ru-RU" b="1" dirty="0"/>
              <a:t> </a:t>
            </a:r>
            <a:r>
              <a:rPr lang="en-US" b="1" dirty="0"/>
              <a:t>b → </a:t>
            </a:r>
            <a:r>
              <a:rPr lang="ru-RU" b="1" dirty="0"/>
              <a:t>Цхс1 → </a:t>
            </a:r>
            <a:r>
              <a:rPr lang="ru-RU" b="1" dirty="0" err="1"/>
              <a:t>Цхс</a:t>
            </a:r>
            <a:r>
              <a:rPr lang="ru-RU" b="1" dirty="0"/>
              <a:t> → </a:t>
            </a:r>
            <a:r>
              <a:rPr lang="ru-RU" b="1" dirty="0" err="1"/>
              <a:t>Цха</a:t>
            </a:r>
            <a:r>
              <a:rPr lang="ru-RU" b="1" dirty="0"/>
              <a:t> → Цха3</a:t>
            </a:r>
            <a:endParaRPr lang="ru-RU" dirty="0"/>
          </a:p>
          <a:p>
            <a:pPr algn="just">
              <a:spcAft>
                <a:spcPts val="1200"/>
              </a:spcAft>
              <a:buNone/>
            </a:pPr>
            <a:r>
              <a:rPr lang="ru-RU" dirty="0" err="1"/>
              <a:t>Цх</a:t>
            </a:r>
            <a:r>
              <a:rPr lang="en-US" dirty="0"/>
              <a:t>b (Fe²⁺) </a:t>
            </a:r>
            <a:r>
              <a:rPr lang="ru-RU" dirty="0" err="1"/>
              <a:t>тотықсызданған</a:t>
            </a:r>
            <a:r>
              <a:rPr lang="ru-RU" dirty="0"/>
              <a:t> убихинон </a:t>
            </a:r>
            <a:r>
              <a:rPr lang="ru-RU" dirty="0" err="1"/>
              <a:t>тотығу</a:t>
            </a:r>
            <a:r>
              <a:rPr lang="ru-RU" dirty="0"/>
              <a:t> </a:t>
            </a:r>
            <a:r>
              <a:rPr lang="ru-RU" dirty="0" err="1"/>
              <a:t>кезінде</a:t>
            </a:r>
            <a:r>
              <a:rPr lang="ru-RU" dirty="0"/>
              <a:t> </a:t>
            </a:r>
            <a:r>
              <a:rPr lang="ru-RU" dirty="0" err="1"/>
              <a:t>бөлініп</a:t>
            </a:r>
            <a:r>
              <a:rPr lang="ru-RU" dirty="0"/>
              <a:t> </a:t>
            </a:r>
            <a:r>
              <a:rPr lang="ru-RU" dirty="0" err="1"/>
              <a:t>шыққан</a:t>
            </a:r>
            <a:r>
              <a:rPr lang="ru-RU" dirty="0"/>
              <a:t> </a:t>
            </a:r>
            <a:r>
              <a:rPr lang="ru-RU" dirty="0" err="1"/>
              <a:t>электронды</a:t>
            </a:r>
            <a:r>
              <a:rPr lang="ru-RU" dirty="0"/>
              <a:t> </a:t>
            </a:r>
            <a:r>
              <a:rPr lang="ru-RU" dirty="0" err="1"/>
              <a:t>қосып</a:t>
            </a:r>
            <a:r>
              <a:rPr lang="ru-RU" dirty="0"/>
              <a:t> </a:t>
            </a:r>
            <a:r>
              <a:rPr lang="ru-RU" dirty="0" err="1"/>
              <a:t>алып</a:t>
            </a:r>
            <a:r>
              <a:rPr lang="ru-RU" dirty="0"/>
              <a:t> ферри-</a:t>
            </a:r>
            <a:r>
              <a:rPr lang="ru-RU" dirty="0" err="1"/>
              <a:t>формаға</a:t>
            </a:r>
            <a:r>
              <a:rPr lang="ru-RU" dirty="0"/>
              <a:t> </a:t>
            </a:r>
            <a:r>
              <a:rPr lang="ru-RU" dirty="0" err="1"/>
              <a:t>айналады</a:t>
            </a:r>
            <a:r>
              <a:rPr lang="ru-RU" dirty="0"/>
              <a:t> </a:t>
            </a:r>
            <a:r>
              <a:rPr lang="ru-RU" dirty="0" err="1"/>
              <a:t>Цх</a:t>
            </a:r>
            <a:r>
              <a:rPr lang="en-US" dirty="0"/>
              <a:t>b (Fe³⁺). </a:t>
            </a:r>
            <a:r>
              <a:rPr lang="ru-RU" dirty="0"/>
              <a:t>Осы </a:t>
            </a:r>
            <a:r>
              <a:rPr lang="ru-RU" dirty="0" err="1"/>
              <a:t>Цх-қа</a:t>
            </a:r>
            <a:r>
              <a:rPr lang="ru-RU" dirty="0"/>
              <a:t> ферри Цхс1 (</a:t>
            </a:r>
            <a:r>
              <a:rPr lang="en-US" dirty="0"/>
              <a:t>Fe²⁺) </a:t>
            </a:r>
            <a:r>
              <a:rPr lang="ru-RU" dirty="0" err="1"/>
              <a:t>әсер</a:t>
            </a:r>
            <a:r>
              <a:rPr lang="ru-RU" dirty="0"/>
              <a:t> </a:t>
            </a:r>
            <a:r>
              <a:rPr lang="ru-RU" dirty="0" err="1"/>
              <a:t>етіп</a:t>
            </a:r>
            <a:r>
              <a:rPr lang="ru-RU" dirty="0"/>
              <a:t> оны </a:t>
            </a:r>
            <a:r>
              <a:rPr lang="ru-RU" dirty="0" err="1"/>
              <a:t>тотықтырады</a:t>
            </a:r>
            <a:r>
              <a:rPr lang="ru-RU" dirty="0"/>
              <a:t>, </a:t>
            </a:r>
            <a:r>
              <a:rPr lang="ru-RU" dirty="0" err="1"/>
              <a:t>өзі</a:t>
            </a:r>
            <a:r>
              <a:rPr lang="ru-RU" dirty="0"/>
              <a:t> </a:t>
            </a:r>
            <a:r>
              <a:rPr lang="ru-RU" dirty="0" err="1"/>
              <a:t>тотықсызданады</a:t>
            </a:r>
            <a:r>
              <a:rPr lang="ru-RU" dirty="0"/>
              <a:t>. </a:t>
            </a:r>
            <a:r>
              <a:rPr lang="ru-RU" dirty="0" err="1"/>
              <a:t>Сөйтіп</a:t>
            </a:r>
            <a:r>
              <a:rPr lang="ru-RU" dirty="0"/>
              <a:t> </a:t>
            </a:r>
            <a:r>
              <a:rPr lang="ru-RU" dirty="0" err="1"/>
              <a:t>тізбек</a:t>
            </a:r>
            <a:r>
              <a:rPr lang="ru-RU" dirty="0"/>
              <a:t> </a:t>
            </a:r>
            <a:r>
              <a:rPr lang="ru-RU" dirty="0" err="1"/>
              <a:t>бойынша</a:t>
            </a:r>
            <a:r>
              <a:rPr lang="ru-RU" dirty="0"/>
              <a:t> </a:t>
            </a:r>
            <a:r>
              <a:rPr lang="ru-RU" dirty="0" err="1"/>
              <a:t>цх</a:t>
            </a:r>
            <a:r>
              <a:rPr lang="ru-RU" dirty="0"/>
              <a:t>-дар </a:t>
            </a:r>
            <a:r>
              <a:rPr lang="ru-RU" dirty="0" err="1"/>
              <a:t>рет-ретімен</a:t>
            </a:r>
            <a:r>
              <a:rPr lang="ru-RU" dirty="0"/>
              <a:t> </a:t>
            </a:r>
            <a:r>
              <a:rPr lang="en-US" dirty="0"/>
              <a:t>ē-</a:t>
            </a:r>
            <a:r>
              <a:rPr lang="ru-RU" dirty="0" err="1"/>
              <a:t>дарды</a:t>
            </a:r>
            <a:r>
              <a:rPr lang="ru-RU" dirty="0"/>
              <a:t> </a:t>
            </a:r>
            <a:r>
              <a:rPr lang="ru-RU" dirty="0" err="1"/>
              <a:t>оттекке</a:t>
            </a:r>
            <a:r>
              <a:rPr lang="ru-RU" dirty="0"/>
              <a:t> </a:t>
            </a:r>
            <a:r>
              <a:rPr lang="ru-RU" dirty="0" err="1"/>
              <a:t>тасымалдайды</a:t>
            </a:r>
            <a:r>
              <a:rPr lang="ru-RU" dirty="0"/>
              <a:t>.</a:t>
            </a:r>
          </a:p>
          <a:p>
            <a:pPr algn="just">
              <a:spcAft>
                <a:spcPts val="1200"/>
              </a:spcAft>
              <a:buNone/>
            </a:pPr>
            <a:r>
              <a:rPr lang="ru-RU" dirty="0" err="1"/>
              <a:t>Нәтижесінде</a:t>
            </a:r>
            <a:r>
              <a:rPr lang="ru-RU" dirty="0"/>
              <a:t> </a:t>
            </a:r>
            <a:r>
              <a:rPr lang="ru-RU" dirty="0" err="1"/>
              <a:t>ферменттер</a:t>
            </a:r>
            <a:r>
              <a:rPr lang="ru-RU" dirty="0"/>
              <a:t> </a:t>
            </a:r>
            <a:r>
              <a:rPr lang="ru-RU" dirty="0" err="1"/>
              <a:t>тотығып</a:t>
            </a:r>
            <a:r>
              <a:rPr lang="ru-RU" dirty="0"/>
              <a:t>, энергия </a:t>
            </a:r>
            <a:r>
              <a:rPr lang="ru-RU" dirty="0" err="1"/>
              <a:t>бөледі</a:t>
            </a:r>
            <a:r>
              <a:rPr lang="ru-RU" dirty="0"/>
              <a:t>, </a:t>
            </a:r>
            <a:r>
              <a:rPr lang="ru-RU" dirty="0" err="1"/>
              <a:t>сол</a:t>
            </a:r>
            <a:r>
              <a:rPr lang="ru-RU" dirty="0"/>
              <a:t> энергия АТФ </a:t>
            </a:r>
            <a:r>
              <a:rPr lang="ru-RU" dirty="0" err="1"/>
              <a:t>синтезіне</a:t>
            </a:r>
            <a:r>
              <a:rPr lang="ru-RU" dirty="0"/>
              <a:t> </a:t>
            </a:r>
            <a:r>
              <a:rPr lang="ru-RU" dirty="0" err="1"/>
              <a:t>жұмсалады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968976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rcRect b="4445"/>
          <a:stretch>
            <a:fillRect/>
          </a:stretch>
        </p:blipFill>
        <p:spPr>
          <a:xfrm>
            <a:off x="513183" y="156837"/>
            <a:ext cx="9616583" cy="6037775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8661C-A711-48F9-9FB6-CBD17D1ABA83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6392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rcRect l="10129" t="6965" r="18327" b="22741"/>
          <a:stretch>
            <a:fillRect/>
          </a:stretch>
        </p:blipFill>
        <p:spPr>
          <a:xfrm>
            <a:off x="1559859" y="468220"/>
            <a:ext cx="6669741" cy="3907216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8661C-A711-48F9-9FB6-CBD17D1ABA83}" type="slidenum">
              <a:rPr lang="ru-RU" smtClean="0"/>
              <a:t>16</a:t>
            </a:fld>
            <a:endParaRPr lang="ru-RU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7FECD485-F180-42D5-D846-C103C0A8D0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9483" y="4742329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KZ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4E1ECCE-2B95-D913-3E15-04640534AF40}"/>
              </a:ext>
            </a:extLst>
          </p:cNvPr>
          <p:cNvSpPr txBox="1"/>
          <p:nvPr/>
        </p:nvSpPr>
        <p:spPr>
          <a:xfrm>
            <a:off x="5080050" y="4955334"/>
            <a:ext cx="292543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kk-KZ" sz="1400" dirty="0">
                <a:solidFill>
                  <a:srgbClr val="2E74B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RH + O</a:t>
            </a:r>
            <a:r>
              <a:rPr lang="kk-KZ" sz="1400" baseline="-25000" dirty="0">
                <a:solidFill>
                  <a:srgbClr val="2E74B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kk-KZ" sz="1400" dirty="0">
                <a:solidFill>
                  <a:srgbClr val="2E74B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kk-KZ" sz="1400" dirty="0">
                <a:solidFill>
                  <a:srgbClr val="2E74B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kk-KZ" sz="1400" dirty="0">
                <a:solidFill>
                  <a:srgbClr val="2E74B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R-O-O-Н</a:t>
            </a:r>
            <a:endParaRPr lang="ru-KZ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7DE1057-835F-2F93-6095-61E1D1680A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7125" y="4629425"/>
            <a:ext cx="2927604" cy="664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0279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8661C-A711-48F9-9FB6-CBD17D1ABA83}" type="slidenum">
              <a:rPr lang="ru-RU" smtClean="0"/>
              <a:t>17</a:t>
            </a:fld>
            <a:endParaRPr lang="ru-RU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764966E3-4FDB-68CA-AAF7-43CDB06E1E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KZ"/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9FAFC581-CF63-D277-DA6B-8E51E8E0E2F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6724198"/>
              </p:ext>
            </p:extLst>
          </p:nvPr>
        </p:nvGraphicFramePr>
        <p:xfrm>
          <a:off x="1237129" y="430305"/>
          <a:ext cx="6326441" cy="36129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5419202" imgH="3085887" progId="ChemDraw.Document.6.0">
                  <p:embed/>
                </p:oleObj>
              </mc:Choice>
              <mc:Fallback>
                <p:oleObj name="CS ChemDraw Drawing" r:id="rId2" imgW="5419202" imgH="3085887" progId="ChemDraw.Document.6.0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7129" y="430305"/>
                        <a:ext cx="6326441" cy="361296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C2D1AC9A-3C6B-A404-FF7D-97BB73438C5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1758842"/>
              </p:ext>
            </p:extLst>
          </p:nvPr>
        </p:nvGraphicFramePr>
        <p:xfrm>
          <a:off x="1389530" y="4746052"/>
          <a:ext cx="5314627" cy="16816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4" imgW="3928518" imgH="1243821" progId="ChemDraw.Document.6.0">
                  <p:embed/>
                </p:oleObj>
              </mc:Choice>
              <mc:Fallback>
                <p:oleObj name="CS ChemDraw Drawing" r:id="rId4" imgW="3928518" imgH="1243821" progId="ChemDraw.Document.6.0">
                  <p:embed/>
                  <p:pic>
                    <p:nvPicPr>
                      <p:cNvPr id="4" name="Объект 3">
                        <a:extLst>
                          <a:ext uri="{FF2B5EF4-FFF2-40B4-BE49-F238E27FC236}">
                            <a16:creationId xmlns:a16="http://schemas.microsoft.com/office/drawing/2014/main" id="{6BA2EF6E-70E7-480E-92F8-2660FB8EA85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9530" y="4746052"/>
                        <a:ext cx="5314627" cy="168164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596940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5BAD4DCD-112D-E6D4-450A-2A7AFEB17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8661C-A711-48F9-9FB6-CBD17D1ABA83}" type="slidenum">
              <a:rPr lang="ru-RU" smtClean="0"/>
              <a:t>18</a:t>
            </a:fld>
            <a:endParaRPr lang="ru-R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75A92DD-284D-6B0F-3106-249A0B011650}"/>
              </a:ext>
            </a:extLst>
          </p:cNvPr>
          <p:cNvSpPr txBox="1"/>
          <p:nvPr/>
        </p:nvSpPr>
        <p:spPr>
          <a:xfrm>
            <a:off x="950259" y="1427220"/>
            <a:ext cx="6096000" cy="23391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kk-KZ" sz="1800" dirty="0">
                <a:effectLst/>
                <a:ea typeface="Times New Roman" panose="02020603050405020304" pitchFamily="18" charset="0"/>
              </a:rPr>
              <a:t>Жалпы оксигеназалар цитоплазмада, микросомаларда, эндоплазматикалық ретикулум жүйесінде кездеседі. </a:t>
            </a:r>
          </a:p>
          <a:p>
            <a:pPr marL="285750" indent="-285750" algn="just"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kk-KZ" sz="1800" dirty="0">
                <a:effectLst/>
                <a:ea typeface="Times New Roman" panose="02020603050405020304" pitchFamily="18" charset="0"/>
              </a:rPr>
              <a:t>Ксенобиотиктерді (соның ішінде дәрілік препараттарды) залалсыздандырудың бірінші сатысында монооксигеназалардың үлесі маңызды болады. </a:t>
            </a:r>
          </a:p>
          <a:p>
            <a:pPr marL="285750" indent="-285750" algn="just"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kk-KZ" sz="1800" dirty="0">
                <a:effectLst/>
                <a:ea typeface="Times New Roman" panose="02020603050405020304" pitchFamily="18" charset="0"/>
              </a:rPr>
              <a:t>Сондай-ақ, бұл ферменттер холестериннің, стероидты гормондардың синтезіне қатысады.</a:t>
            </a:r>
            <a:endParaRPr lang="ru-KZ" sz="1800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C47AD15-5941-37AA-9516-FF003BBF86A5}"/>
              </a:ext>
            </a:extLst>
          </p:cNvPr>
          <p:cNvSpPr txBox="1"/>
          <p:nvPr/>
        </p:nvSpPr>
        <p:spPr>
          <a:xfrm>
            <a:off x="1308848" y="904547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k-KZ" b="1" u="sng" dirty="0">
                <a:solidFill>
                  <a:schemeClr val="accent1">
                    <a:lumMod val="75000"/>
                  </a:schemeClr>
                </a:solidFill>
              </a:rPr>
              <a:t>Маңызы:</a:t>
            </a:r>
            <a:endParaRPr lang="ru-KZ" b="1" u="sng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86123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27420" y="2164903"/>
            <a:ext cx="82945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Назарларыңызға</a:t>
            </a:r>
            <a:r>
              <a:rPr lang="ru-RU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ru-RU" sz="5400" b="0" cap="none" spc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рахмет</a:t>
            </a:r>
            <a:r>
              <a:rPr lang="ru-RU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!!!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8661C-A711-48F9-9FB6-CBD17D1ABA83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31527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06734" y="429457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ОКСИДОРЕДУКТАЗАЛАР (</a:t>
            </a:r>
            <a:r>
              <a:rPr lang="en-US" b="1" dirty="0">
                <a:solidFill>
                  <a:srgbClr val="FF0000"/>
                </a:solidFill>
              </a:rPr>
              <a:t>I)</a:t>
            </a:r>
            <a:endParaRPr lang="ru-RU" b="1" dirty="0">
              <a:solidFill>
                <a:srgbClr val="FF0000"/>
              </a:solidFill>
            </a:endParaRPr>
          </a:p>
          <a:p>
            <a:endParaRPr lang="en-US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 err="1"/>
              <a:t>тотығу-тотықсыздану</a:t>
            </a:r>
            <a:r>
              <a:rPr lang="ru-RU" dirty="0"/>
              <a:t> </a:t>
            </a:r>
            <a:r>
              <a:rPr lang="ru-RU" dirty="0" err="1"/>
              <a:t>реакцияларын</a:t>
            </a:r>
            <a:r>
              <a:rPr lang="ru-RU" dirty="0"/>
              <a:t> </a:t>
            </a:r>
            <a:r>
              <a:rPr lang="ru-RU" dirty="0" err="1"/>
              <a:t>катализдейтін</a:t>
            </a:r>
            <a:r>
              <a:rPr lang="ru-RU" dirty="0"/>
              <a:t> </a:t>
            </a:r>
            <a:r>
              <a:rPr lang="ru-RU" dirty="0" err="1"/>
              <a:t>ферменттер</a:t>
            </a:r>
            <a:r>
              <a:rPr lang="ru-RU" dirty="0"/>
              <a:t> </a:t>
            </a:r>
            <a:r>
              <a:rPr lang="ru-RU" dirty="0" err="1"/>
              <a:t>класы</a:t>
            </a:r>
            <a:r>
              <a:rPr lang="ru-RU" dirty="0"/>
              <a:t>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 err="1"/>
              <a:t>жасушашілік</a:t>
            </a:r>
            <a:r>
              <a:rPr lang="ru-RU" dirty="0"/>
              <a:t> </a:t>
            </a:r>
            <a:r>
              <a:rPr lang="ru-RU" dirty="0" err="1"/>
              <a:t>екі</a:t>
            </a:r>
            <a:r>
              <a:rPr lang="ru-RU" dirty="0"/>
              <a:t> </a:t>
            </a:r>
            <a:r>
              <a:rPr lang="ru-RU" dirty="0" err="1"/>
              <a:t>компонентті</a:t>
            </a:r>
            <a:r>
              <a:rPr lang="ru-RU" dirty="0"/>
              <a:t> </a:t>
            </a:r>
            <a:r>
              <a:rPr lang="ru-RU" dirty="0" err="1"/>
              <a:t>ферменттер</a:t>
            </a:r>
            <a:r>
              <a:rPr lang="ru-RU" dirty="0"/>
              <a:t>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 err="1"/>
              <a:t>биологиялық</a:t>
            </a:r>
            <a:r>
              <a:rPr lang="ru-RU" dirty="0"/>
              <a:t> </a:t>
            </a:r>
            <a:r>
              <a:rPr lang="ru-RU" dirty="0" err="1"/>
              <a:t>тотығуға</a:t>
            </a:r>
            <a:r>
              <a:rPr lang="ru-RU" dirty="0"/>
              <a:t> (БТ) </a:t>
            </a:r>
            <a:r>
              <a:rPr lang="ru-RU" dirty="0" err="1"/>
              <a:t>қатысады</a:t>
            </a:r>
            <a:r>
              <a:rPr lang="ru-RU" dirty="0"/>
              <a:t>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06734" y="2369628"/>
            <a:ext cx="6096000" cy="36009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err="1">
                <a:solidFill>
                  <a:srgbClr val="00B0F0"/>
                </a:solidFill>
              </a:rPr>
              <a:t>Тотығу</a:t>
            </a:r>
            <a:r>
              <a:rPr lang="ru-RU" b="1" dirty="0">
                <a:solidFill>
                  <a:srgbClr val="00B0F0"/>
                </a:solidFill>
              </a:rPr>
              <a:t> </a:t>
            </a:r>
            <a:r>
              <a:rPr lang="ru-RU" b="1" dirty="0" err="1">
                <a:solidFill>
                  <a:srgbClr val="00B0F0"/>
                </a:solidFill>
              </a:rPr>
              <a:t>түрлеріне</a:t>
            </a:r>
            <a:r>
              <a:rPr lang="ru-RU" b="1" dirty="0">
                <a:solidFill>
                  <a:srgbClr val="00B0F0"/>
                </a:solidFill>
              </a:rPr>
              <a:t> </a:t>
            </a:r>
            <a:r>
              <a:rPr lang="ru-RU" b="1" dirty="0" err="1">
                <a:solidFill>
                  <a:srgbClr val="00B0F0"/>
                </a:solidFill>
              </a:rPr>
              <a:t>қарай</a:t>
            </a:r>
            <a:r>
              <a:rPr lang="ru-RU" b="1" dirty="0">
                <a:solidFill>
                  <a:srgbClr val="00B0F0"/>
                </a:solidFill>
              </a:rPr>
              <a:t> 4 </a:t>
            </a:r>
            <a:r>
              <a:rPr lang="ru-RU" b="1" dirty="0" err="1">
                <a:solidFill>
                  <a:srgbClr val="00B0F0"/>
                </a:solidFill>
              </a:rPr>
              <a:t>топқа</a:t>
            </a:r>
            <a:r>
              <a:rPr lang="ru-RU" b="1" dirty="0">
                <a:solidFill>
                  <a:srgbClr val="00B0F0"/>
                </a:solidFill>
              </a:rPr>
              <a:t> </a:t>
            </a:r>
            <a:r>
              <a:rPr lang="ru-RU" b="1" dirty="0" err="1">
                <a:solidFill>
                  <a:srgbClr val="00B0F0"/>
                </a:solidFill>
              </a:rPr>
              <a:t>бөледі</a:t>
            </a:r>
            <a:r>
              <a:rPr lang="ru-RU" b="1" dirty="0">
                <a:solidFill>
                  <a:srgbClr val="00B0F0"/>
                </a:solidFill>
              </a:rPr>
              <a:t>:</a:t>
            </a:r>
          </a:p>
          <a:p>
            <a:endParaRPr lang="ru-RU" dirty="0"/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ru-RU" b="1" dirty="0" err="1">
                <a:solidFill>
                  <a:schemeClr val="accent1">
                    <a:lumMod val="50000"/>
                  </a:schemeClr>
                </a:solidFill>
              </a:rPr>
              <a:t>Дегидрогеназалар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 (ДГ)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/>
              <a:t>– </a:t>
            </a:r>
            <a:r>
              <a:rPr lang="ru-RU" dirty="0" err="1"/>
              <a:t>дегидрлеу</a:t>
            </a:r>
            <a:r>
              <a:rPr lang="ru-RU" dirty="0"/>
              <a:t>, </a:t>
            </a:r>
            <a:r>
              <a:rPr lang="ru-RU" dirty="0" err="1"/>
              <a:t>субстраттан</a:t>
            </a:r>
            <a:r>
              <a:rPr lang="ru-RU" dirty="0"/>
              <a:t> </a:t>
            </a:r>
            <a:r>
              <a:rPr lang="ru-RU" dirty="0" err="1"/>
              <a:t>сутегін</a:t>
            </a:r>
            <a:r>
              <a:rPr lang="ru-RU" dirty="0"/>
              <a:t>, гидрид-</a:t>
            </a:r>
            <a:r>
              <a:rPr lang="ru-RU" dirty="0" err="1"/>
              <a:t>ионын</a:t>
            </a:r>
            <a:r>
              <a:rPr lang="ru-RU" dirty="0"/>
              <a:t> </a:t>
            </a:r>
            <a:r>
              <a:rPr lang="ru-RU" dirty="0" err="1"/>
              <a:t>бөліп</a:t>
            </a:r>
            <a:r>
              <a:rPr lang="ru-RU" dirty="0"/>
              <a:t> </a:t>
            </a:r>
            <a:r>
              <a:rPr lang="ru-RU" dirty="0" err="1"/>
              <a:t>шығару</a:t>
            </a:r>
            <a:r>
              <a:rPr lang="ru-RU" dirty="0"/>
              <a:t> </a:t>
            </a:r>
            <a:r>
              <a:rPr lang="ru-RU" dirty="0" err="1"/>
              <a:t>арқылы</a:t>
            </a:r>
            <a:r>
              <a:rPr lang="ru-RU" dirty="0"/>
              <a:t> </a:t>
            </a:r>
            <a:r>
              <a:rPr lang="ru-RU" dirty="0" err="1"/>
              <a:t>тотықтыратын</a:t>
            </a:r>
            <a:r>
              <a:rPr lang="ru-RU" dirty="0"/>
              <a:t> </a:t>
            </a:r>
            <a:r>
              <a:rPr lang="ru-RU" dirty="0" err="1"/>
              <a:t>ферменттер</a:t>
            </a:r>
            <a:r>
              <a:rPr lang="ru-RU" dirty="0"/>
              <a:t>;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ru-RU" b="1" dirty="0" err="1">
                <a:solidFill>
                  <a:schemeClr val="accent1">
                    <a:lumMod val="50000"/>
                  </a:schemeClr>
                </a:solidFill>
              </a:rPr>
              <a:t>Цитохромдар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 (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</a:rPr>
              <a:t>Цх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)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/>
              <a:t>– </a:t>
            </a:r>
            <a:r>
              <a:rPr lang="ru-RU" dirty="0" err="1"/>
              <a:t>субстраттан</a:t>
            </a:r>
            <a:r>
              <a:rPr lang="ru-RU" dirty="0"/>
              <a:t> </a:t>
            </a:r>
            <a:r>
              <a:rPr lang="en-US" dirty="0"/>
              <a:t>ē </a:t>
            </a:r>
            <a:r>
              <a:rPr lang="ru-RU" dirty="0" err="1"/>
              <a:t>бөліп</a:t>
            </a:r>
            <a:r>
              <a:rPr lang="ru-RU" dirty="0"/>
              <a:t> </a:t>
            </a:r>
            <a:r>
              <a:rPr lang="ru-RU" dirty="0" err="1"/>
              <a:t>тасымалдайтын</a:t>
            </a:r>
            <a:r>
              <a:rPr lang="ru-RU" dirty="0"/>
              <a:t> </a:t>
            </a:r>
            <a:r>
              <a:rPr lang="ru-RU" dirty="0" err="1"/>
              <a:t>ферменттер</a:t>
            </a:r>
            <a:r>
              <a:rPr lang="ru-RU" dirty="0"/>
              <a:t>;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Каталаза,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</a:rPr>
              <a:t>пероксидаза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/>
              <a:t>– </a:t>
            </a:r>
            <a:r>
              <a:rPr lang="en-US" dirty="0"/>
              <a:t>H₂O₂ </a:t>
            </a:r>
            <a:r>
              <a:rPr lang="ru-RU" dirty="0" err="1"/>
              <a:t>суға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оттек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молекуласы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н/е оттек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атомына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дейін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ыдыратады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;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ru-RU" b="1" dirty="0" err="1">
                <a:solidFill>
                  <a:schemeClr val="accent1">
                    <a:lumMod val="50000"/>
                  </a:schemeClr>
                </a:solidFill>
              </a:rPr>
              <a:t>Оксигеназалар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/>
              <a:t>– </a:t>
            </a:r>
            <a:r>
              <a:rPr lang="ru-RU" dirty="0" err="1"/>
              <a:t>субстратқа</a:t>
            </a:r>
            <a:r>
              <a:rPr lang="ru-RU" dirty="0"/>
              <a:t> </a:t>
            </a:r>
            <a:r>
              <a:rPr lang="en-US" dirty="0"/>
              <a:t>O-</a:t>
            </a:r>
            <a:r>
              <a:rPr lang="ru-RU" dirty="0" err="1"/>
              <a:t>атомдарын</a:t>
            </a:r>
            <a:r>
              <a:rPr lang="ru-RU" dirty="0"/>
              <a:t> </a:t>
            </a:r>
            <a:r>
              <a:rPr lang="ru-RU" dirty="0" err="1"/>
              <a:t>енгізу</a:t>
            </a:r>
            <a:r>
              <a:rPr lang="ru-RU" dirty="0"/>
              <a:t> </a:t>
            </a:r>
            <a:r>
              <a:rPr lang="ru-RU" dirty="0" err="1"/>
              <a:t>арқылы</a:t>
            </a:r>
            <a:r>
              <a:rPr lang="ru-RU" dirty="0"/>
              <a:t> </a:t>
            </a:r>
            <a:r>
              <a:rPr lang="ru-RU" dirty="0" err="1"/>
              <a:t>тотықтырады</a:t>
            </a:r>
            <a:r>
              <a:rPr lang="ru-RU" dirty="0"/>
              <a:t>.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8661C-A711-48F9-9FB6-CBD17D1ABA83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62283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991" y="126248"/>
            <a:ext cx="9689726" cy="6127415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8661C-A711-48F9-9FB6-CBD17D1ABA83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99108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56491" y="230346"/>
            <a:ext cx="9894277" cy="6719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kk-KZ" b="1" dirty="0">
                <a:solidFill>
                  <a:srgbClr val="00B0F0"/>
                </a:solidFill>
                <a:ea typeface="Times New Roman" panose="02020603050405020304" pitchFamily="18" charset="0"/>
              </a:rPr>
              <a:t>Дегидрогеназаларға (ДГ) </a:t>
            </a:r>
            <a:r>
              <a:rPr lang="kk-KZ" dirty="0">
                <a:ea typeface="Times New Roman" panose="02020603050405020304" pitchFamily="18" charset="0"/>
              </a:rPr>
              <a:t>үш ферменттер өкілдері жатады: пиридинферменттер, флавинферменттер және убихинон. </a:t>
            </a:r>
            <a:endParaRPr lang="ru-RU" dirty="0">
              <a:ea typeface="Times New Roman" panose="02020603050405020304" pitchFamily="18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446585" y="308484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628258"/>
              </p:ext>
            </p:extLst>
          </p:nvPr>
        </p:nvGraphicFramePr>
        <p:xfrm>
          <a:off x="4381080" y="1370391"/>
          <a:ext cx="6169688" cy="34289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3" imgW="4422719" imgH="2471865" progId="ChemDraw.Document.6.0">
                  <p:embed/>
                </p:oleObj>
              </mc:Choice>
              <mc:Fallback>
                <p:oleObj name="CS ChemDraw Drawing" r:id="rId3" imgW="4422719" imgH="2471865" progId="ChemDraw.Document.6.0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81080" y="1370391"/>
                        <a:ext cx="6169688" cy="342890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656491" y="1520876"/>
            <a:ext cx="315350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kk-KZ" b="1" u="sng" dirty="0">
                <a:solidFill>
                  <a:schemeClr val="accent1">
                    <a:lumMod val="75000"/>
                  </a:schemeClr>
                </a:solidFill>
                <a:ea typeface="Times New Roman" panose="02020603050405020304" pitchFamily="18" charset="0"/>
              </a:rPr>
              <a:t>Пиридинферменттер (ПФ)</a:t>
            </a:r>
          </a:p>
          <a:p>
            <a:pPr algn="just"/>
            <a:endParaRPr lang="kk-KZ" b="1" u="sng" dirty="0">
              <a:solidFill>
                <a:schemeClr val="accent1">
                  <a:lumMod val="75000"/>
                </a:schemeClr>
              </a:solidFill>
              <a:ea typeface="Times New Roman" panose="02020603050405020304" pitchFamily="18" charset="0"/>
            </a:endParaRPr>
          </a:p>
          <a:p>
            <a:pPr algn="just"/>
            <a:r>
              <a:rPr lang="kk-KZ" dirty="0">
                <a:ea typeface="Times New Roman" panose="02020603050405020304" pitchFamily="18" charset="0"/>
              </a:rPr>
              <a:t>екі компонентті ферменттер, ароЕ пен Ко тұрады. </a:t>
            </a:r>
          </a:p>
          <a:p>
            <a:pPr algn="just"/>
            <a:endParaRPr lang="kk-KZ" dirty="0">
              <a:ea typeface="Times New Roman" panose="02020603050405020304" pitchFamily="18" charset="0"/>
            </a:endParaRPr>
          </a:p>
          <a:p>
            <a:pPr algn="just"/>
            <a:r>
              <a:rPr lang="kk-KZ" dirty="0">
                <a:ea typeface="Times New Roman" panose="02020603050405020304" pitchFamily="18" charset="0"/>
              </a:rPr>
              <a:t>Коферменттері </a:t>
            </a:r>
            <a:r>
              <a:rPr lang="kk-KZ" b="1" dirty="0">
                <a:solidFill>
                  <a:schemeClr val="accent1">
                    <a:lumMod val="75000"/>
                  </a:schemeClr>
                </a:solidFill>
                <a:ea typeface="Times New Roman" panose="02020603050405020304" pitchFamily="18" charset="0"/>
              </a:rPr>
              <a:t>НАД</a:t>
            </a:r>
            <a:r>
              <a:rPr lang="kk-KZ" dirty="0">
                <a:ea typeface="Times New Roman" panose="02020603050405020304" pitchFamily="18" charset="0"/>
              </a:rPr>
              <a:t> және </a:t>
            </a:r>
            <a:r>
              <a:rPr lang="kk-KZ" b="1" dirty="0">
                <a:solidFill>
                  <a:schemeClr val="accent1">
                    <a:lumMod val="75000"/>
                  </a:schemeClr>
                </a:solidFill>
                <a:ea typeface="Times New Roman" panose="02020603050405020304" pitchFamily="18" charset="0"/>
              </a:rPr>
              <a:t>НАДФ-</a:t>
            </a:r>
            <a:r>
              <a:rPr lang="kk-KZ" dirty="0">
                <a:ea typeface="Times New Roman" panose="02020603050405020304" pitchFamily="18" charset="0"/>
              </a:rPr>
              <a:t>ке тәуелді болады. </a:t>
            </a:r>
          </a:p>
          <a:p>
            <a:pPr algn="just"/>
            <a:endParaRPr lang="kk-KZ" dirty="0">
              <a:ea typeface="Times New Roman" panose="02020603050405020304" pitchFamily="18" charset="0"/>
            </a:endParaRPr>
          </a:p>
          <a:p>
            <a:r>
              <a:rPr lang="kk-KZ" dirty="0">
                <a:ea typeface="Times New Roman" panose="02020603050405020304" pitchFamily="18" charset="0"/>
              </a:rPr>
              <a:t>Ко құрамына </a:t>
            </a:r>
            <a:r>
              <a:rPr lang="kk-KZ" b="1" dirty="0">
                <a:solidFill>
                  <a:schemeClr val="accent1">
                    <a:lumMod val="75000"/>
                  </a:schemeClr>
                </a:solidFill>
                <a:ea typeface="Times New Roman" panose="02020603050405020304" pitchFamily="18" charset="0"/>
              </a:rPr>
              <a:t>В5 (РР) </a:t>
            </a:r>
            <a:r>
              <a:rPr lang="kk-KZ" dirty="0">
                <a:ea typeface="Times New Roman" panose="02020603050405020304" pitchFamily="18" charset="0"/>
              </a:rPr>
              <a:t>– никотинамид дәрумені кіреді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8661C-A711-48F9-9FB6-CBD17D1ABA83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67720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8661C-A711-48F9-9FB6-CBD17D1ABA83}" type="slidenum">
              <a:rPr lang="ru-RU" smtClean="0"/>
              <a:t>5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596202" y="273185"/>
            <a:ext cx="4357635" cy="57232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kk-KZ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ПФ екі формада болады: </a:t>
            </a:r>
            <a:r>
              <a:rPr lang="kk-KZ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тотыққан және тотықсызданған.</a:t>
            </a:r>
            <a:r>
              <a:rPr lang="kk-KZ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285750" indent="-28575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kk-KZ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kk-KZ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Тотыққан күйде Ко апоЕ-пен мырыш (Zn</a:t>
            </a:r>
            <a:r>
              <a:rPr lang="kk-KZ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2+</a:t>
            </a:r>
            <a:r>
              <a:rPr lang="kk-KZ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 ионы арқылы байланысады. </a:t>
            </a:r>
          </a:p>
          <a:p>
            <a:pPr marL="285750" indent="-28575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kk-KZ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kk-KZ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Тотықсызданғанда апоЕ Ко-тен бөлініп шығады. </a:t>
            </a:r>
          </a:p>
          <a:p>
            <a:pPr marL="285750" indent="-28575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kk-KZ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kk-KZ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Құрылымдық жақтан ПФ-дің коферменттері біршама күрделі болғанымен, іс жүзінде </a:t>
            </a:r>
            <a:r>
              <a:rPr lang="kk-KZ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никотинамид</a:t>
            </a:r>
            <a:r>
              <a:rPr lang="kk-KZ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қана тотығу-тотықсыздану реакциясына қатысады. Қалған бөлігі (формулада R-әріпімен белгіленген) реакция барысында Ко молекуласының тұрақтылығын сақтап, реакцияның ақаусыз жүруін қамтамасыз етеді.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5928528" y="1517301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1456544"/>
              </p:ext>
            </p:extLst>
          </p:nvPr>
        </p:nvGraphicFramePr>
        <p:xfrm>
          <a:off x="5409363" y="401934"/>
          <a:ext cx="6180036" cy="26125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5033453" imgH="2114112" progId="ChemDraw.Document.6.0">
                  <p:embed/>
                </p:oleObj>
              </mc:Choice>
              <mc:Fallback>
                <p:oleObj name="CS ChemDraw Drawing" r:id="rId2" imgW="5033453" imgH="2114112" progId="ChemDraw.Document.6.0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09363" y="401934"/>
                        <a:ext cx="6180036" cy="261257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5409363" y="3587262"/>
            <a:ext cx="6096000" cy="2031325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algn="just">
              <a:spcAft>
                <a:spcPts val="0"/>
              </a:spcAft>
            </a:pPr>
            <a:r>
              <a:rPr lang="kk-KZ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ПФ тотықсызданғанда құрамындағы бір қос байланыс үзіледі, қалған екі қос байланыс «хиноидты» құрылым түзеді. 4-ші орында тұрған көміртек атомының (С</a:t>
            </a:r>
            <a:r>
              <a:rPr lang="kk-KZ" sz="1400" baseline="-25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kk-KZ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 бір валентлігі босап, оған субстраттан бөлінген бір сутек атомы қосылады, ал 2-ші сутек атомы протонға (Н</a:t>
            </a:r>
            <a:r>
              <a:rPr lang="kk-KZ" sz="1400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+</a:t>
            </a:r>
            <a:r>
              <a:rPr lang="kk-KZ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 және электронға (ē) ыдырайды. Бөлінген ē азоттың оң зарядын бейтараптандырады, заряд жойылған соң апофермент коферменттен бөлініп шығады, ал Н</a:t>
            </a:r>
            <a:r>
              <a:rPr lang="kk-KZ" sz="1400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+</a:t>
            </a:r>
            <a:r>
              <a:rPr lang="kk-KZ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ерітіндіде қалады. Сондыққан ПФ-тің тотықсызданған күйін НАДНН</a:t>
            </a:r>
            <a:r>
              <a:rPr lang="kk-KZ" sz="1400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+</a:t>
            </a:r>
            <a:r>
              <a:rPr lang="kk-KZ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деп жазады (яғни ПФ өзіне бір сутек атомын (Н) және бір протон (Н</a:t>
            </a:r>
            <a:r>
              <a:rPr lang="kk-KZ" sz="1400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+</a:t>
            </a:r>
            <a:r>
              <a:rPr lang="kk-KZ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 қосып алғанын білдіреді). Алайда жазуға ыңғайлы болу үшін НАДН</a:t>
            </a:r>
            <a:r>
              <a:rPr lang="kk-KZ" sz="1400" baseline="-25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kk-KZ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деп жазады.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15584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8661C-A711-48F9-9FB6-CBD17D1ABA83}" type="slidenum">
              <a:rPr lang="ru-RU" smtClean="0"/>
              <a:t>6</a:t>
            </a:fld>
            <a:endParaRPr lang="ru-RU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733530" y="1036889"/>
            <a:ext cx="4511710" cy="397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altLang="ko-KR" b="1" i="0" u="none" strike="noStrike" cap="none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ea typeface="Times New Roman" panose="02020603050405020304" pitchFamily="18" charset="0"/>
              </a:rPr>
              <a:t>ПФ(НАД) </a:t>
            </a:r>
            <a:r>
              <a:rPr kumimoji="0" lang="kk-KZ" altLang="ko-K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– біріншілік ДГ-ға жатады, себебі олар субстратқа тікелей әсер етіп, оларды тотықтырады. ПФ (НАД) митохондриада биологиялық тотығуға (тіндік тыныс алуға) қатысып,  энергияның түзеді.. </a:t>
            </a:r>
            <a:endParaRPr kumimoji="0" lang="ru-RU" altLang="ko-KR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k-KZ" altLang="ko-KR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altLang="ko-KR" b="1" i="0" u="none" strike="noStrike" cap="none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ea typeface="Times New Roman" panose="02020603050405020304" pitchFamily="18" charset="0"/>
              </a:rPr>
              <a:t>ПФ (НАДФ) </a:t>
            </a:r>
            <a:r>
              <a:rPr kumimoji="0" lang="kk-KZ" altLang="ko-K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– екіншілік</a:t>
            </a:r>
            <a:r>
              <a:rPr kumimoji="0" lang="kk-KZ" altLang="ko-KR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 ДГ, </a:t>
            </a:r>
            <a:r>
              <a:rPr kumimoji="0" lang="kk-KZ" altLang="ko-K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цитоплазмада болады, биологиялық тотығуға қатыспайды, яғни энергия көзі болалмайды. Алайда сутек доноры ретінде бос май қышқылдарының (БМҚ), холестериннің, стероидты гормондардың синтезіне қатысады. </a:t>
            </a:r>
            <a:endParaRPr kumimoji="0" lang="ru-RU" altLang="ko-KR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ko-KR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5779816"/>
              </p:ext>
            </p:extLst>
          </p:nvPr>
        </p:nvGraphicFramePr>
        <p:xfrm>
          <a:off x="5717512" y="1269406"/>
          <a:ext cx="5352416" cy="29509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3779236" imgH="2071045" progId="ChemDraw.Document.6.0">
                  <p:embed/>
                </p:oleObj>
              </mc:Choice>
              <mc:Fallback>
                <p:oleObj name="CS ChemDraw Drawing" r:id="rId2" imgW="3779236" imgH="2071045" progId="ChemDraw.Document.6.0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7512" y="1269406"/>
                        <a:ext cx="5352416" cy="295090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733530" y="496544"/>
            <a:ext cx="152157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2000" b="1" u="sng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ПФ маңызы</a:t>
            </a:r>
            <a:endParaRPr lang="ru-RU" sz="2000" b="1" u="sng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53633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8661C-A711-48F9-9FB6-CBD17D1ABA83}" type="slidenum">
              <a:rPr lang="ru-RU" smtClean="0"/>
              <a:t>7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573156" y="243152"/>
            <a:ext cx="900816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Флавиндік ферменттер </a:t>
            </a:r>
            <a:r>
              <a:rPr lang="kk-KZ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(флавопротеидтер - ФП)</a:t>
            </a:r>
          </a:p>
          <a:p>
            <a:endParaRPr lang="kk-KZ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kk-KZ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екі компонентті ферменттер, апоЕ пен Ко-тен тұрады. Коферменттері ФАД және ФМН-ге тәуелді болады. Кофермент құрамына В</a:t>
            </a:r>
            <a:r>
              <a:rPr lang="kk-KZ" baseline="-25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kk-KZ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– рибофлавин дәрумені кіреді. </a:t>
            </a:r>
          </a:p>
          <a:p>
            <a:endParaRPr lang="kk-KZ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186609" y="25146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4756956"/>
              </p:ext>
            </p:extLst>
          </p:nvPr>
        </p:nvGraphicFramePr>
        <p:xfrm>
          <a:off x="573156" y="1581332"/>
          <a:ext cx="10343642" cy="37361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5902346" imgH="2126051" progId="ChemDraw.Document.6.0">
                  <p:embed/>
                </p:oleObj>
              </mc:Choice>
              <mc:Fallback>
                <p:oleObj name="CS ChemDraw Drawing" r:id="rId2" imgW="5902346" imgH="2126051" progId="ChemDraw.Document.6.0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3156" y="1581332"/>
                        <a:ext cx="10343642" cy="373610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949840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819" y="330131"/>
            <a:ext cx="10792409" cy="6006262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8661C-A711-48F9-9FB6-CBD17D1ABA83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36957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175" y="960452"/>
            <a:ext cx="10174894" cy="4373420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8661C-A711-48F9-9FB6-CBD17D1ABA83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773318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</TotalTime>
  <Words>649</Words>
  <Application>Microsoft Office PowerPoint</Application>
  <PresentationFormat>Широкоэкранный</PresentationFormat>
  <Paragraphs>75</Paragraphs>
  <Slides>19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6" baseType="lpstr">
      <vt:lpstr>Arial</vt:lpstr>
      <vt:lpstr>Calibri</vt:lpstr>
      <vt:lpstr>Calibri Light</vt:lpstr>
      <vt:lpstr>Times New Roman</vt:lpstr>
      <vt:lpstr>Wingdings</vt:lpstr>
      <vt:lpstr>Тема Office</vt:lpstr>
      <vt:lpstr>CS ChemDraw Drawing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Берганаева Гульзат</cp:lastModifiedBy>
  <cp:revision>22</cp:revision>
  <dcterms:created xsi:type="dcterms:W3CDTF">2022-09-29T23:46:51Z</dcterms:created>
  <dcterms:modified xsi:type="dcterms:W3CDTF">2025-09-23T22:32:30Z</dcterms:modified>
</cp:coreProperties>
</file>